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32918400" cy="43891200"/>
  <p:notesSz cx="6858000" cy="9144000"/>
  <p:defaultTextStyle>
    <a:defPPr>
      <a:defRPr lang="en-US"/>
    </a:defPPr>
    <a:lvl1pPr marL="0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94754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89510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84264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79020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73773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68529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63283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58039" algn="l" defTabSz="4189510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824">
          <p15:clr>
            <a:srgbClr val="A4A3A4"/>
          </p15:clr>
        </p15:guide>
        <p15:guide id="2" pos="10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DE7E3"/>
    <a:srgbClr val="011893"/>
    <a:srgbClr val="0432FF"/>
    <a:srgbClr val="FF5353"/>
    <a:srgbClr val="0555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04" autoAdjust="0"/>
  </p:normalViewPr>
  <p:slideViewPr>
    <p:cSldViewPr>
      <p:cViewPr>
        <p:scale>
          <a:sx n="25" d="100"/>
          <a:sy n="25" d="100"/>
        </p:scale>
        <p:origin x="744" y="-312"/>
      </p:cViewPr>
      <p:guideLst>
        <p:guide orient="horz" pos="13824"/>
        <p:guide pos="10368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488D9-C9B8-47E5-B2FF-8650D1C870BC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41CD24-C86B-495C-A26C-182860344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22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94754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89510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84264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79020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73773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68529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63283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58039" algn="l" defTabSz="4189510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13634730"/>
            <a:ext cx="27980640" cy="94081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24871683"/>
            <a:ext cx="23042880" cy="112166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94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895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84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79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73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68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63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58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899379" y="2540001"/>
            <a:ext cx="5554982" cy="5409184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4444" y="2540001"/>
            <a:ext cx="16116302" cy="5409184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7" y="28204164"/>
            <a:ext cx="27980640" cy="8717282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7" y="18602968"/>
            <a:ext cx="27980640" cy="9601198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94754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8951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8426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7902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7377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6852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6328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5803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4442" y="14792967"/>
            <a:ext cx="10835640" cy="41838881"/>
          </a:xfrm>
        </p:spPr>
        <p:txBody>
          <a:bodyPr/>
          <a:lstStyle>
            <a:lvl1pPr>
              <a:defRPr sz="128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2" y="14792967"/>
            <a:ext cx="10835640" cy="41838881"/>
          </a:xfrm>
        </p:spPr>
        <p:txBody>
          <a:bodyPr/>
          <a:lstStyle>
            <a:lvl1pPr>
              <a:defRPr sz="12800"/>
            </a:lvl1pPr>
            <a:lvl2pPr>
              <a:defRPr sz="111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0" y="1757681"/>
            <a:ext cx="29626560" cy="7315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4" y="9824723"/>
            <a:ext cx="14544677" cy="4094479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094754" indent="0">
              <a:buNone/>
              <a:defRPr sz="9100" b="1"/>
            </a:lvl2pPr>
            <a:lvl3pPr marL="4189510" indent="0">
              <a:buNone/>
              <a:defRPr sz="8200" b="1"/>
            </a:lvl3pPr>
            <a:lvl4pPr marL="6284264" indent="0">
              <a:buNone/>
              <a:defRPr sz="7300" b="1"/>
            </a:lvl4pPr>
            <a:lvl5pPr marL="8379020" indent="0">
              <a:buNone/>
              <a:defRPr sz="7300" b="1"/>
            </a:lvl5pPr>
            <a:lvl6pPr marL="10473773" indent="0">
              <a:buNone/>
              <a:defRPr sz="7300" b="1"/>
            </a:lvl6pPr>
            <a:lvl7pPr marL="12568529" indent="0">
              <a:buNone/>
              <a:defRPr sz="7300" b="1"/>
            </a:lvl7pPr>
            <a:lvl8pPr marL="14663283" indent="0">
              <a:buNone/>
              <a:defRPr sz="7300" b="1"/>
            </a:lvl8pPr>
            <a:lvl9pPr marL="16758039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4" y="13919200"/>
            <a:ext cx="14544677" cy="25288244"/>
          </a:xfrm>
        </p:spPr>
        <p:txBody>
          <a:bodyPr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5" y="9824723"/>
            <a:ext cx="14550388" cy="4094479"/>
          </a:xfrm>
        </p:spPr>
        <p:txBody>
          <a:bodyPr anchor="b"/>
          <a:lstStyle>
            <a:lvl1pPr marL="0" indent="0">
              <a:buNone/>
              <a:defRPr sz="11100" b="1"/>
            </a:lvl1pPr>
            <a:lvl2pPr marL="2094754" indent="0">
              <a:buNone/>
              <a:defRPr sz="9100" b="1"/>
            </a:lvl2pPr>
            <a:lvl3pPr marL="4189510" indent="0">
              <a:buNone/>
              <a:defRPr sz="8200" b="1"/>
            </a:lvl3pPr>
            <a:lvl4pPr marL="6284264" indent="0">
              <a:buNone/>
              <a:defRPr sz="7300" b="1"/>
            </a:lvl4pPr>
            <a:lvl5pPr marL="8379020" indent="0">
              <a:buNone/>
              <a:defRPr sz="7300" b="1"/>
            </a:lvl5pPr>
            <a:lvl6pPr marL="10473773" indent="0">
              <a:buNone/>
              <a:defRPr sz="7300" b="1"/>
            </a:lvl6pPr>
            <a:lvl7pPr marL="12568529" indent="0">
              <a:buNone/>
              <a:defRPr sz="7300" b="1"/>
            </a:lvl7pPr>
            <a:lvl8pPr marL="14663283" indent="0">
              <a:buNone/>
              <a:defRPr sz="7300" b="1"/>
            </a:lvl8pPr>
            <a:lvl9pPr marL="16758039" indent="0">
              <a:buNone/>
              <a:defRPr sz="7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5" y="13919200"/>
            <a:ext cx="14550388" cy="25288244"/>
          </a:xfrm>
        </p:spPr>
        <p:txBody>
          <a:bodyPr/>
          <a:lstStyle>
            <a:lvl1pPr>
              <a:defRPr sz="111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4" y="1747520"/>
            <a:ext cx="10829927" cy="743712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1" y="1747525"/>
            <a:ext cx="18402302" cy="37459924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1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4" y="9184643"/>
            <a:ext cx="10829927" cy="30022804"/>
          </a:xfrm>
        </p:spPr>
        <p:txBody>
          <a:bodyPr/>
          <a:lstStyle>
            <a:lvl1pPr marL="0" indent="0">
              <a:buNone/>
              <a:defRPr sz="6400"/>
            </a:lvl1pPr>
            <a:lvl2pPr marL="2094754" indent="0">
              <a:buNone/>
              <a:defRPr sz="5500"/>
            </a:lvl2pPr>
            <a:lvl3pPr marL="4189510" indent="0">
              <a:buNone/>
              <a:defRPr sz="4600"/>
            </a:lvl3pPr>
            <a:lvl4pPr marL="6284264" indent="0">
              <a:buNone/>
              <a:defRPr sz="4200"/>
            </a:lvl4pPr>
            <a:lvl5pPr marL="8379020" indent="0">
              <a:buNone/>
              <a:defRPr sz="4200"/>
            </a:lvl5pPr>
            <a:lvl6pPr marL="10473773" indent="0">
              <a:buNone/>
              <a:defRPr sz="4200"/>
            </a:lvl6pPr>
            <a:lvl7pPr marL="12568529" indent="0">
              <a:buNone/>
              <a:defRPr sz="4200"/>
            </a:lvl7pPr>
            <a:lvl8pPr marL="14663283" indent="0">
              <a:buNone/>
              <a:defRPr sz="4200"/>
            </a:lvl8pPr>
            <a:lvl9pPr marL="16758039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30723840"/>
            <a:ext cx="19751040" cy="3627124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3921757"/>
            <a:ext cx="19751040" cy="26334720"/>
          </a:xfrm>
        </p:spPr>
        <p:txBody>
          <a:bodyPr/>
          <a:lstStyle>
            <a:lvl1pPr marL="0" indent="0">
              <a:buNone/>
              <a:defRPr sz="14600"/>
            </a:lvl1pPr>
            <a:lvl2pPr marL="2094754" indent="0">
              <a:buNone/>
              <a:defRPr sz="12800"/>
            </a:lvl2pPr>
            <a:lvl3pPr marL="4189510" indent="0">
              <a:buNone/>
              <a:defRPr sz="11100"/>
            </a:lvl3pPr>
            <a:lvl4pPr marL="6284264" indent="0">
              <a:buNone/>
              <a:defRPr sz="9100"/>
            </a:lvl4pPr>
            <a:lvl5pPr marL="8379020" indent="0">
              <a:buNone/>
              <a:defRPr sz="9100"/>
            </a:lvl5pPr>
            <a:lvl6pPr marL="10473773" indent="0">
              <a:buNone/>
              <a:defRPr sz="9100"/>
            </a:lvl6pPr>
            <a:lvl7pPr marL="12568529" indent="0">
              <a:buNone/>
              <a:defRPr sz="9100"/>
            </a:lvl7pPr>
            <a:lvl8pPr marL="14663283" indent="0">
              <a:buNone/>
              <a:defRPr sz="9100"/>
            </a:lvl8pPr>
            <a:lvl9pPr marL="16758039" indent="0">
              <a:buNone/>
              <a:defRPr sz="9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34350964"/>
            <a:ext cx="19751040" cy="5151116"/>
          </a:xfrm>
        </p:spPr>
        <p:txBody>
          <a:bodyPr/>
          <a:lstStyle>
            <a:lvl1pPr marL="0" indent="0">
              <a:buNone/>
              <a:defRPr sz="6400"/>
            </a:lvl1pPr>
            <a:lvl2pPr marL="2094754" indent="0">
              <a:buNone/>
              <a:defRPr sz="5500"/>
            </a:lvl2pPr>
            <a:lvl3pPr marL="4189510" indent="0">
              <a:buNone/>
              <a:defRPr sz="4600"/>
            </a:lvl3pPr>
            <a:lvl4pPr marL="6284264" indent="0">
              <a:buNone/>
              <a:defRPr sz="4200"/>
            </a:lvl4pPr>
            <a:lvl5pPr marL="8379020" indent="0">
              <a:buNone/>
              <a:defRPr sz="4200"/>
            </a:lvl5pPr>
            <a:lvl6pPr marL="10473773" indent="0">
              <a:buNone/>
              <a:defRPr sz="4200"/>
            </a:lvl6pPr>
            <a:lvl7pPr marL="12568529" indent="0">
              <a:buNone/>
              <a:defRPr sz="4200"/>
            </a:lvl7pPr>
            <a:lvl8pPr marL="14663283" indent="0">
              <a:buNone/>
              <a:defRPr sz="4200"/>
            </a:lvl8pPr>
            <a:lvl9pPr marL="16758039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86700" y="2826327"/>
            <a:ext cx="17487900" cy="4156364"/>
          </a:xfrm>
          <a:prstGeom prst="rect">
            <a:avLst/>
          </a:prstGeom>
        </p:spPr>
        <p:txBody>
          <a:bodyPr vert="horz" lIns="418952" tIns="209476" rIns="418952" bIns="209476" rtlCol="0" anchor="ctr">
            <a:normAutofit/>
          </a:bodyPr>
          <a:lstStyle/>
          <a:p>
            <a:r>
              <a:rPr lang="en-US" dirty="0"/>
              <a:t>Title of poster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10241284"/>
            <a:ext cx="29626560" cy="28966163"/>
          </a:xfrm>
          <a:prstGeom prst="rect">
            <a:avLst/>
          </a:prstGeom>
        </p:spPr>
        <p:txBody>
          <a:bodyPr vert="horz" lIns="418952" tIns="209476" rIns="418952" bIns="20947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40680644"/>
            <a:ext cx="7680960" cy="2336801"/>
          </a:xfrm>
          <a:prstGeom prst="rect">
            <a:avLst/>
          </a:prstGeom>
        </p:spPr>
        <p:txBody>
          <a:bodyPr vert="horz" lIns="418952" tIns="209476" rIns="418952" bIns="209476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7AEF1-B625-4334-B71A-F25D760AFEE2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40680644"/>
            <a:ext cx="10424160" cy="2336801"/>
          </a:xfrm>
          <a:prstGeom prst="rect">
            <a:avLst/>
          </a:prstGeom>
        </p:spPr>
        <p:txBody>
          <a:bodyPr vert="horz" lIns="418952" tIns="209476" rIns="418952" bIns="209476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40680644"/>
            <a:ext cx="7680960" cy="2336801"/>
          </a:xfrm>
          <a:prstGeom prst="rect">
            <a:avLst/>
          </a:prstGeom>
        </p:spPr>
        <p:txBody>
          <a:bodyPr vert="horz" lIns="418952" tIns="209476" rIns="418952" bIns="209476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8E785-C42F-4BA2-8928-1A3BB047B4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89510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71066" indent="-1571066" algn="l" defTabSz="4189510" rtl="0" eaLnBrk="1" latinLnBrk="0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403975" indent="-1309222" algn="l" defTabSz="4189510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36887" indent="-1047377" algn="l" defTabSz="4189510" rtl="0" eaLnBrk="1" latinLnBrk="0" hangingPunct="1">
        <a:spcBef>
          <a:spcPct val="20000"/>
        </a:spcBef>
        <a:buFont typeface="Arial" pitchFamily="34" charset="0"/>
        <a:buChar char="•"/>
        <a:defRPr sz="11100" kern="1200">
          <a:solidFill>
            <a:schemeClr val="tx1"/>
          </a:solidFill>
          <a:latin typeface="+mn-lt"/>
          <a:ea typeface="+mn-ea"/>
          <a:cs typeface="+mn-cs"/>
        </a:defRPr>
      </a:lvl3pPr>
      <a:lvl4pPr marL="7331643" indent="-1047377" algn="l" defTabSz="4189510" rtl="0" eaLnBrk="1" latinLnBrk="0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426397" indent="-1047377" algn="l" defTabSz="4189510" rtl="0" eaLnBrk="1" latinLnBrk="0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521150" indent="-1047377" algn="l" defTabSz="41895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615906" indent="-1047377" algn="l" defTabSz="41895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710660" indent="-1047377" algn="l" defTabSz="41895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805416" indent="-1047377" algn="l" defTabSz="4189510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94754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89510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84264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79020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73773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68529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63283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58039" algn="l" defTabSz="4189510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Fig. 1. - Charging level as per IEC standards.">
            <a:extLst>
              <a:ext uri="{FF2B5EF4-FFF2-40B4-BE49-F238E27FC236}">
                <a16:creationId xmlns:a16="http://schemas.microsoft.com/office/drawing/2014/main" id="{09564AE9-BE72-AE73-A1F9-09A5A23303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5" descr="https://ieeexplore.ieee.org/mediastore_new/IEEE/content/media/28/9246608/9197620/tomar14-3024165-large.gif">
            <a:extLst>
              <a:ext uri="{FF2B5EF4-FFF2-40B4-BE49-F238E27FC236}">
                <a16:creationId xmlns:a16="http://schemas.microsoft.com/office/drawing/2014/main" id="{76F77E8E-9261-D39E-6854-DAE947DB23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7" descr="https://ieeexplore.ieee.org/mediastore_new/IEEE/content/media/28/9246608/9197620/tomar15-3024165-large.gif">
            <a:extLst>
              <a:ext uri="{FF2B5EF4-FFF2-40B4-BE49-F238E27FC236}">
                <a16:creationId xmlns:a16="http://schemas.microsoft.com/office/drawing/2014/main" id="{D51D7029-BF80-4743-FDB9-60C4463EB3E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9" descr="https://ieeexplore.ieee.org/mediastore_new/IEEE/content/media/28/9246608/9197620/tomar4-3024165-large.gif">
            <a:extLst>
              <a:ext uri="{FF2B5EF4-FFF2-40B4-BE49-F238E27FC236}">
                <a16:creationId xmlns:a16="http://schemas.microsoft.com/office/drawing/2014/main" id="{322024D2-1299-CE65-E117-6B1D2B934D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110;p1">
            <a:extLst>
              <a:ext uri="{FF2B5EF4-FFF2-40B4-BE49-F238E27FC236}">
                <a16:creationId xmlns:a16="http://schemas.microsoft.com/office/drawing/2014/main" id="{67E73B1B-76B3-CA91-83E8-876F1CE82F94}"/>
              </a:ext>
            </a:extLst>
          </p:cNvPr>
          <p:cNvSpPr/>
          <p:nvPr/>
        </p:nvSpPr>
        <p:spPr>
          <a:xfrm>
            <a:off x="5470322" y="8458200"/>
            <a:ext cx="5616768" cy="975694"/>
          </a:xfrm>
          <a:prstGeom prst="rect">
            <a:avLst/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5400" b="1" dirty="0">
                <a:solidFill>
                  <a:srgbClr val="0432FF"/>
                </a:solidFill>
                <a:latin typeface="Helvetica" pitchFamily="2" charset="0"/>
                <a:cs typeface="Times New Roman" panose="02020603050405020304" pitchFamily="18" charset="0"/>
                <a:sym typeface="Calibri"/>
              </a:rPr>
              <a:t>Abstract</a:t>
            </a:r>
            <a:endParaRPr sz="5400" b="1" dirty="0">
              <a:solidFill>
                <a:srgbClr val="0432FF"/>
              </a:solidFill>
              <a:latin typeface="Helvetica" pitchFamily="2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32913D-9066-0E5E-1DF5-9DCB15BF36BF}"/>
              </a:ext>
            </a:extLst>
          </p:cNvPr>
          <p:cNvSpPr txBox="1"/>
          <p:nvPr/>
        </p:nvSpPr>
        <p:spPr>
          <a:xfrm>
            <a:off x="307975" y="9490264"/>
            <a:ext cx="15922618" cy="7971413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This is the template for preparation of posters for 2025 IEEE International Conference on Sustainable Energy and Future Electric Transportation (SEFET-2025). Please use this document as a template to form the poster in which you can type your own text. (Font style: Times New Roman, Font size: 32, single-spaced) and paste figures. </a:t>
            </a:r>
            <a:r>
              <a:rPr lang="en-GB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For figure titles use, </a:t>
            </a:r>
            <a:r>
              <a:rPr lang="en-US" altLang="zh-CN" sz="36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Font style: Times New Roman and Font size: 26.</a:t>
            </a:r>
          </a:p>
          <a:p>
            <a:pPr algn="just">
              <a:defRPr/>
            </a:pP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altLang="zh-CN" sz="44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The size of the poster is A0 (841 mm </a:t>
            </a:r>
            <a:r>
              <a:rPr lang="en-US" altLang="zh-CN" sz="44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 1190mm)</a:t>
            </a:r>
            <a:endParaRPr lang="en-US" altLang="zh-CN" sz="4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36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3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US" altLang="zh-CN" sz="3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Google Shape;110;p1">
            <a:extLst>
              <a:ext uri="{FF2B5EF4-FFF2-40B4-BE49-F238E27FC236}">
                <a16:creationId xmlns:a16="http://schemas.microsoft.com/office/drawing/2014/main" id="{F180D0C2-252D-47E0-4753-A6D861A1193A}"/>
              </a:ext>
            </a:extLst>
          </p:cNvPr>
          <p:cNvSpPr/>
          <p:nvPr/>
        </p:nvSpPr>
        <p:spPr>
          <a:xfrm>
            <a:off x="5584632" y="19598306"/>
            <a:ext cx="5616768" cy="975694"/>
          </a:xfrm>
          <a:prstGeom prst="rect">
            <a:avLst/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5400" b="1" dirty="0">
                <a:solidFill>
                  <a:srgbClr val="0432FF"/>
                </a:solidFill>
                <a:latin typeface="Helvetica" pitchFamily="2" charset="0"/>
                <a:cs typeface="Times New Roman" panose="02020603050405020304" pitchFamily="18" charset="0"/>
                <a:sym typeface="Calibri"/>
              </a:rPr>
              <a:t>Introduction</a:t>
            </a:r>
            <a:endParaRPr sz="5400" b="1" dirty="0">
              <a:solidFill>
                <a:srgbClr val="0432FF"/>
              </a:solidFill>
              <a:latin typeface="Helvetica" pitchFamily="2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7D2DFD-DC04-4A7E-01D6-0C5CECEA7635}"/>
              </a:ext>
            </a:extLst>
          </p:cNvPr>
          <p:cNvSpPr txBox="1"/>
          <p:nvPr/>
        </p:nvSpPr>
        <p:spPr>
          <a:xfrm>
            <a:off x="307975" y="20684557"/>
            <a:ext cx="15922606" cy="8075224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Google Shape;110;p1">
            <a:extLst>
              <a:ext uri="{FF2B5EF4-FFF2-40B4-BE49-F238E27FC236}">
                <a16:creationId xmlns:a16="http://schemas.microsoft.com/office/drawing/2014/main" id="{51EBE8E3-6AC7-06AE-4984-8E6726D77F42}"/>
              </a:ext>
            </a:extLst>
          </p:cNvPr>
          <p:cNvSpPr/>
          <p:nvPr/>
        </p:nvSpPr>
        <p:spPr>
          <a:xfrm>
            <a:off x="5508804" y="30175200"/>
            <a:ext cx="5616768" cy="975694"/>
          </a:xfrm>
          <a:prstGeom prst="rect">
            <a:avLst/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5400" b="1" dirty="0">
                <a:solidFill>
                  <a:srgbClr val="0432FF"/>
                </a:solidFill>
                <a:latin typeface="Helvetica" pitchFamily="2" charset="0"/>
                <a:cs typeface="Times New Roman" panose="02020603050405020304" pitchFamily="18" charset="0"/>
                <a:sym typeface="Calibri"/>
              </a:rPr>
              <a:t>Methodology</a:t>
            </a:r>
            <a:endParaRPr sz="5400" b="1" dirty="0">
              <a:solidFill>
                <a:srgbClr val="0432FF"/>
              </a:solidFill>
              <a:latin typeface="Helvetica" pitchFamily="2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D1AA19-C84A-87E0-A837-2E62232CCA60}"/>
              </a:ext>
            </a:extLst>
          </p:cNvPr>
          <p:cNvSpPr txBox="1"/>
          <p:nvPr/>
        </p:nvSpPr>
        <p:spPr>
          <a:xfrm>
            <a:off x="307975" y="31241776"/>
            <a:ext cx="15972706" cy="11033983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Google Shape;110;p1">
            <a:extLst>
              <a:ext uri="{FF2B5EF4-FFF2-40B4-BE49-F238E27FC236}">
                <a16:creationId xmlns:a16="http://schemas.microsoft.com/office/drawing/2014/main" id="{FCDC1ABE-4AA9-B24C-124D-EC7B56690303}"/>
              </a:ext>
            </a:extLst>
          </p:cNvPr>
          <p:cNvSpPr/>
          <p:nvPr/>
        </p:nvSpPr>
        <p:spPr>
          <a:xfrm>
            <a:off x="20051620" y="8473106"/>
            <a:ext cx="9372597" cy="975694"/>
          </a:xfrm>
          <a:prstGeom prst="rect">
            <a:avLst/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5400" b="1" dirty="0">
                <a:solidFill>
                  <a:srgbClr val="0432FF"/>
                </a:solidFill>
                <a:latin typeface="Helvetica" pitchFamily="2" charset="0"/>
                <a:cs typeface="Times New Roman" panose="02020603050405020304" pitchFamily="18" charset="0"/>
                <a:sym typeface="Calibri"/>
              </a:rPr>
              <a:t>Results and Discussion</a:t>
            </a:r>
            <a:endParaRPr sz="5400" b="1" dirty="0">
              <a:solidFill>
                <a:srgbClr val="0432FF"/>
              </a:solidFill>
              <a:latin typeface="Helvetica" pitchFamily="2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D598E1-A9F6-5D52-1963-1FEF9AD33AAB}"/>
              </a:ext>
            </a:extLst>
          </p:cNvPr>
          <p:cNvSpPr txBox="1"/>
          <p:nvPr/>
        </p:nvSpPr>
        <p:spPr>
          <a:xfrm>
            <a:off x="16786039" y="9490264"/>
            <a:ext cx="15903761" cy="8405956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3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Google Shape;110;p1">
            <a:extLst>
              <a:ext uri="{FF2B5EF4-FFF2-40B4-BE49-F238E27FC236}">
                <a16:creationId xmlns:a16="http://schemas.microsoft.com/office/drawing/2014/main" id="{F4B4C846-D5BC-66C0-8DB8-8F8BB6AE5311}"/>
              </a:ext>
            </a:extLst>
          </p:cNvPr>
          <p:cNvSpPr/>
          <p:nvPr/>
        </p:nvSpPr>
        <p:spPr>
          <a:xfrm>
            <a:off x="21945972" y="19583400"/>
            <a:ext cx="5616768" cy="975694"/>
          </a:xfrm>
          <a:prstGeom prst="rect">
            <a:avLst/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5400" b="1" dirty="0">
                <a:solidFill>
                  <a:srgbClr val="0432FF"/>
                </a:solidFill>
                <a:latin typeface="Helvetica" pitchFamily="2" charset="0"/>
                <a:cs typeface="Times New Roman" panose="02020603050405020304" pitchFamily="18" charset="0"/>
                <a:sym typeface="Calibri"/>
              </a:rPr>
              <a:t>Conclusions</a:t>
            </a:r>
            <a:endParaRPr sz="5400" b="1" dirty="0">
              <a:solidFill>
                <a:srgbClr val="0432FF"/>
              </a:solidFill>
              <a:latin typeface="Helvetica" pitchFamily="2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ADA06F-EA3D-EEAD-6D15-63C71AE8CFE4}"/>
              </a:ext>
            </a:extLst>
          </p:cNvPr>
          <p:cNvSpPr txBox="1"/>
          <p:nvPr/>
        </p:nvSpPr>
        <p:spPr>
          <a:xfrm>
            <a:off x="16802481" y="20711494"/>
            <a:ext cx="15903749" cy="8075224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Google Shape;110;p1">
            <a:extLst>
              <a:ext uri="{FF2B5EF4-FFF2-40B4-BE49-F238E27FC236}">
                <a16:creationId xmlns:a16="http://schemas.microsoft.com/office/drawing/2014/main" id="{67245CCF-14AC-E6AA-42D7-53B198E11F62}"/>
              </a:ext>
            </a:extLst>
          </p:cNvPr>
          <p:cNvSpPr/>
          <p:nvPr/>
        </p:nvSpPr>
        <p:spPr>
          <a:xfrm>
            <a:off x="21994123" y="30190106"/>
            <a:ext cx="5616768" cy="975694"/>
          </a:xfrm>
          <a:prstGeom prst="rect">
            <a:avLst/>
          </a:prstGeom>
          <a:solidFill>
            <a:srgbClr val="92D050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5400" b="1" dirty="0">
                <a:solidFill>
                  <a:srgbClr val="0432FF"/>
                </a:solidFill>
                <a:latin typeface="Helvetica" pitchFamily="2" charset="0"/>
                <a:cs typeface="Times New Roman" panose="02020603050405020304" pitchFamily="18" charset="0"/>
                <a:sym typeface="Calibri"/>
              </a:rPr>
              <a:t>References</a:t>
            </a:r>
            <a:endParaRPr sz="5400" b="1" dirty="0">
              <a:solidFill>
                <a:srgbClr val="0432FF"/>
              </a:solidFill>
              <a:latin typeface="Helvetica" pitchFamily="2" charset="0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AD9690-5470-915B-226E-7F5EFD5B3A3E}"/>
              </a:ext>
            </a:extLst>
          </p:cNvPr>
          <p:cNvSpPr txBox="1"/>
          <p:nvPr/>
        </p:nvSpPr>
        <p:spPr>
          <a:xfrm>
            <a:off x="16802482" y="31241776"/>
            <a:ext cx="15807944" cy="11033983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</a:t>
            </a:r>
            <a:r>
              <a:rPr lang="en-IN" sz="36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se IEEE Referencing style.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n-IN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75689F-C233-B031-436D-748EA942C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" name="Rectangle 13">
            <a:extLst>
              <a:ext uri="{FF2B5EF4-FFF2-40B4-BE49-F238E27FC236}">
                <a16:creationId xmlns:a16="http://schemas.microsoft.com/office/drawing/2014/main" id="{EFA4E71F-7873-797E-7111-94BFE543E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42910752"/>
            <a:ext cx="32610425" cy="830997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r>
              <a:rPr kumimoji="0" lang="en-US" altLang="en-US" sz="4800" b="1" i="0" u="none" strike="noStrike" cap="none" normalizeH="0" baseline="3000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IEEE International Conference on Sustainable Energy and Future Electric Transportation-</a:t>
            </a:r>
            <a:r>
              <a:rPr kumimoji="0" lang="en-US" altLang="en-US" sz="4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SeFet</a:t>
            </a: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2026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1FD7F8F-CABB-4F00-1D30-4974EBE55D55}"/>
              </a:ext>
            </a:extLst>
          </p:cNvPr>
          <p:cNvSpPr/>
          <p:nvPr/>
        </p:nvSpPr>
        <p:spPr>
          <a:xfrm>
            <a:off x="155574" y="180166"/>
            <a:ext cx="32607251" cy="42417847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762E40A-1EE2-35C0-0E76-03AA6394AF0C}"/>
              </a:ext>
            </a:extLst>
          </p:cNvPr>
          <p:cNvGrpSpPr/>
          <p:nvPr/>
        </p:nvGrpSpPr>
        <p:grpSpPr>
          <a:xfrm>
            <a:off x="155575" y="152402"/>
            <a:ext cx="32454852" cy="8007966"/>
            <a:chOff x="155575" y="152402"/>
            <a:chExt cx="32454852" cy="8007966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555D180-BF76-2FC6-9A3E-C96229962952}"/>
                </a:ext>
              </a:extLst>
            </p:cNvPr>
            <p:cNvSpPr/>
            <p:nvPr/>
          </p:nvSpPr>
          <p:spPr>
            <a:xfrm>
              <a:off x="155575" y="152402"/>
              <a:ext cx="32454852" cy="8007966"/>
            </a:xfrm>
            <a:prstGeom prst="rect">
              <a:avLst/>
            </a:prstGeom>
            <a:grp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85EC59-029F-8702-FC6E-42C3986FFDF8}"/>
                </a:ext>
              </a:extLst>
            </p:cNvPr>
            <p:cNvSpPr txBox="1"/>
            <p:nvPr/>
          </p:nvSpPr>
          <p:spPr>
            <a:xfrm>
              <a:off x="6096000" y="4804968"/>
              <a:ext cx="21131348" cy="132906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202128" tIns="101064" rIns="202128" bIns="101064" rtlCol="0">
              <a:noAutofit/>
            </a:bodyPr>
            <a:lstStyle/>
            <a:p>
              <a:pPr algn="ctr"/>
              <a:r>
                <a:rPr lang="en-US" sz="4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Name of the Authors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68D6AAC-251F-41C8-6453-CA9E15DC8D50}"/>
                </a:ext>
              </a:extLst>
            </p:cNvPr>
            <p:cNvSpPr txBox="1"/>
            <p:nvPr/>
          </p:nvSpPr>
          <p:spPr>
            <a:xfrm>
              <a:off x="5909018" y="3709046"/>
              <a:ext cx="21542969" cy="132015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202128" tIns="101064" rIns="202128" bIns="101064" rtlCol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 b="1" dirty="0">
                  <a:solidFill>
                    <a:srgbClr val="011893"/>
                  </a:solidFill>
                  <a:latin typeface="Helvetica" pitchFamily="2" charset="0"/>
                  <a:ea typeface="Times New Roman"/>
                  <a:cs typeface="Times New Roman"/>
                  <a:sym typeface="Times New Roman"/>
                </a:rPr>
                <a:t>TITLE OF THE PAPER</a:t>
              </a:r>
              <a:endParaRPr lang="en-US" sz="5000" dirty="0">
                <a:solidFill>
                  <a:srgbClr val="011893"/>
                </a:solidFill>
                <a:latin typeface="Helvetica" pitchFamily="2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1625AF-26C1-26CC-74BC-F27298A03E6D}"/>
                </a:ext>
              </a:extLst>
            </p:cNvPr>
            <p:cNvSpPr txBox="1"/>
            <p:nvPr/>
          </p:nvSpPr>
          <p:spPr>
            <a:xfrm>
              <a:off x="14409664" y="6451135"/>
              <a:ext cx="4785633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Paper ID: </a:t>
              </a:r>
              <a:r>
                <a:rPr 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###</a:t>
              </a:r>
              <a:endParaRPr lang="en-I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7D57E75-54AD-097A-B9BE-970FDC9AA4AD}"/>
                </a:ext>
              </a:extLst>
            </p:cNvPr>
            <p:cNvSpPr txBox="1"/>
            <p:nvPr/>
          </p:nvSpPr>
          <p:spPr>
            <a:xfrm>
              <a:off x="7635491" y="5490230"/>
              <a:ext cx="17678399" cy="101869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202128" tIns="101064" rIns="202128" bIns="101064" rtlCol="0">
              <a:noAutofit/>
            </a:bodyPr>
            <a:lstStyle/>
            <a:p>
              <a:pPr algn="ctr"/>
              <a:r>
                <a:rPr lang="en-US" sz="4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Affiliation</a:t>
              </a:r>
            </a:p>
          </p:txBody>
        </p:sp>
        <p:pic>
          <p:nvPicPr>
            <p:cNvPr id="28" name="Image 7">
              <a:extLst>
                <a:ext uri="{FF2B5EF4-FFF2-40B4-BE49-F238E27FC236}">
                  <a16:creationId xmlns:a16="http://schemas.microsoft.com/office/drawing/2014/main" id="{1E767C6B-B54C-FE25-5587-F621C34C10EB}"/>
                </a:ext>
              </a:extLst>
            </p:cNvPr>
            <p:cNvPicPr>
              <a:picLocks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851769" y="4328874"/>
              <a:ext cx="3208263" cy="3274176"/>
            </a:xfrm>
            <a:prstGeom prst="rect">
              <a:avLst/>
            </a:prstGeom>
            <a:grpFill/>
          </p:spPr>
        </p:pic>
        <p:pic>
          <p:nvPicPr>
            <p:cNvPr id="29" name="Picture 1">
              <a:extLst>
                <a:ext uri="{FF2B5EF4-FFF2-40B4-BE49-F238E27FC236}">
                  <a16:creationId xmlns:a16="http://schemas.microsoft.com/office/drawing/2014/main" id="{75707BC1-A7A1-892C-41AA-13E68C53DA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880" y="5305170"/>
              <a:ext cx="3993585" cy="2232633"/>
            </a:xfrm>
            <a:prstGeom prst="rect">
              <a:avLst/>
            </a:prstGeom>
            <a:grpFill/>
          </p:spPr>
        </p:pic>
        <p:pic>
          <p:nvPicPr>
            <p:cNvPr id="30" name="image3.png">
              <a:extLst>
                <a:ext uri="{FF2B5EF4-FFF2-40B4-BE49-F238E27FC236}">
                  <a16:creationId xmlns:a16="http://schemas.microsoft.com/office/drawing/2014/main" id="{BF2F4F78-BE85-D6AB-BF79-A1C8895E7D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427" y="314622"/>
              <a:ext cx="4230851" cy="2508553"/>
            </a:xfrm>
            <a:prstGeom prst="rect">
              <a:avLst/>
            </a:prstGeom>
            <a:grpFill/>
          </p:spPr>
        </p:pic>
        <p:pic>
          <p:nvPicPr>
            <p:cNvPr id="31" name="Picture 2" descr="PELS Logo">
              <a:extLst>
                <a:ext uri="{FF2B5EF4-FFF2-40B4-BE49-F238E27FC236}">
                  <a16:creationId xmlns:a16="http://schemas.microsoft.com/office/drawing/2014/main" id="{AE5C3095-5693-4B06-7ABF-AAB670EA9C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94129" y="433515"/>
              <a:ext cx="4841352" cy="2339185"/>
            </a:xfrm>
            <a:prstGeom prst="rect">
              <a:avLst/>
            </a:prstGeom>
            <a:grpFill/>
          </p:spPr>
        </p:pic>
        <p:pic>
          <p:nvPicPr>
            <p:cNvPr id="32" name="Picture 4">
              <a:extLst>
                <a:ext uri="{FF2B5EF4-FFF2-40B4-BE49-F238E27FC236}">
                  <a16:creationId xmlns:a16="http://schemas.microsoft.com/office/drawing/2014/main" id="{10E3EB0F-4EA1-B32B-B9BC-EAD8EACEE8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09664" y="680638"/>
              <a:ext cx="5392503" cy="1863140"/>
            </a:xfrm>
            <a:prstGeom prst="rect">
              <a:avLst/>
            </a:prstGeom>
            <a:grpFill/>
          </p:spPr>
        </p:pic>
        <p:pic>
          <p:nvPicPr>
            <p:cNvPr id="34" name="Picture 6" descr="IEEE Society Sub-Brand Resources - IEEE Brand Experience">
              <a:extLst>
                <a:ext uri="{FF2B5EF4-FFF2-40B4-BE49-F238E27FC236}">
                  <a16:creationId xmlns:a16="http://schemas.microsoft.com/office/drawing/2014/main" id="{5EB5935F-F5D5-4E92-C43B-CD631545AB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29147" y="465137"/>
              <a:ext cx="3360053" cy="1863140"/>
            </a:xfrm>
            <a:prstGeom prst="rect">
              <a:avLst/>
            </a:prstGeom>
            <a:grpFill/>
          </p:spPr>
        </p:pic>
        <p:pic>
          <p:nvPicPr>
            <p:cNvPr id="35" name="Picture 8" descr="PES – IEEE SB COET">
              <a:extLst>
                <a:ext uri="{FF2B5EF4-FFF2-40B4-BE49-F238E27FC236}">
                  <a16:creationId xmlns:a16="http://schemas.microsoft.com/office/drawing/2014/main" id="{C369EF55-B41E-0308-EC0F-D0DC1D0A1B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92874" y="262625"/>
              <a:ext cx="3926051" cy="2927471"/>
            </a:xfrm>
            <a:prstGeom prst="rect">
              <a:avLst/>
            </a:prstGeom>
            <a:grpFill/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E2115A3-6149-E690-8A5C-93A348602963}"/>
                </a:ext>
              </a:extLst>
            </p:cNvPr>
            <p:cNvSpPr txBox="1"/>
            <p:nvPr/>
          </p:nvSpPr>
          <p:spPr>
            <a:xfrm>
              <a:off x="4341354" y="2699887"/>
              <a:ext cx="24889369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Visvesvaraya National Institute of Technology, Nagpur, India  8th to 11th July 2026</a:t>
              </a:r>
              <a:endParaRPr lang="en-US" sz="4400" b="1" dirty="0">
                <a:solidFill>
                  <a:srgbClr val="7030A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890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4376</TotalTime>
  <Words>145</Words>
  <Application>Microsoft Office PowerPoint</Application>
  <PresentationFormat>Custom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Helvetica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INVIDEV3</dc:creator>
  <cp:lastModifiedBy>hp</cp:lastModifiedBy>
  <cp:revision>154</cp:revision>
  <dcterms:created xsi:type="dcterms:W3CDTF">2017-08-17T12:20:56Z</dcterms:created>
  <dcterms:modified xsi:type="dcterms:W3CDTF">2026-06-19T17:42:08Z</dcterms:modified>
</cp:coreProperties>
</file>